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-1668" y="-90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xmlns="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xmlns="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xmlns="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SRNTGT025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/>
              <a:t>Lovozero</a:t>
            </a:r>
            <a:r>
              <a:rPr lang="en-GB" sz="4000" dirty="0"/>
              <a:t> Air </a:t>
            </a:r>
            <a:r>
              <a:rPr lang="en-GB" sz="4000" dirty="0" err="1"/>
              <a:t>Defense</a:t>
            </a:r>
            <a:r>
              <a:rPr lang="en-GB" sz="4000" dirty="0"/>
              <a:t> Test and Training Range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xmlns="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map of the united states&#10;&#10;Description automatically generated">
            <a:extLst>
              <a:ext uri="{FF2B5EF4-FFF2-40B4-BE49-F238E27FC236}">
                <a16:creationId xmlns:a16="http://schemas.microsoft.com/office/drawing/2014/main" xmlns="" id="{2DBC909F-E8EA-3A82-4BBE-B79ED25906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769" t="6408" r="24149" b="3943"/>
          <a:stretch/>
        </p:blipFill>
        <p:spPr>
          <a:xfrm>
            <a:off x="-1" y="1905734"/>
            <a:ext cx="15119351" cy="8786079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10794887" y="5259473"/>
            <a:ext cx="2752302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GB" sz="1400" b="1" dirty="0" err="1"/>
              <a:t>Lovozero</a:t>
            </a:r>
            <a:r>
              <a:rPr lang="en-GB" sz="1400" b="1" dirty="0"/>
              <a:t> Air </a:t>
            </a:r>
            <a:r>
              <a:rPr lang="en-GB" sz="1400" b="1" dirty="0" err="1"/>
              <a:t>Defense</a:t>
            </a:r>
            <a:r>
              <a:rPr lang="en-GB" sz="1400" b="1" dirty="0"/>
              <a:t> Test and Training Range</a:t>
            </a:r>
            <a:r>
              <a:rPr lang="en-GB" b="1" dirty="0">
                <a:solidFill>
                  <a:schemeClr val="dk1"/>
                </a:solidFill>
              </a:rPr>
              <a:t/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SRNTGT025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  <a:stCxn id="69" idx="3"/>
            <a:endCxn id="67" idx="1"/>
          </p:cNvCxnSpPr>
          <p:nvPr/>
        </p:nvCxnSpPr>
        <p:spPr>
          <a:xfrm flipV="1">
            <a:off x="8482818" y="5706513"/>
            <a:ext cx="2312069" cy="1085664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7762818" y="6432177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 dirty="0">
                <a:solidFill>
                  <a:schemeClr val="dk1"/>
                </a:solidFill>
              </a:rPr>
              <a:t>.</a:t>
            </a:r>
            <a:endParaRPr sz="2000" b="1" dirty="0">
              <a:solidFill>
                <a:schemeClr val="dk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18D07B8F-C844-9646-C47F-C23EA3F2F2A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B33F2EA3-C8B0-A347-9DF1-188907E33A5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xmlns="" id="{DA8BD373-0F98-30BF-565F-C5D5634FB5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4436EC87-BC15-B478-9A08-44B135964F7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D74D9B4C-888E-3586-B17A-E3B3771E3E1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FAC916FC-AD9E-316D-32C8-15EE9A12328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018ADB6F-F206-0746-E08D-1A7EA962B6D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D6336169-30ED-DC4A-E98C-4B77D80CA7C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id="{305E4DF6-9EC3-840B-1015-23DACEC037B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xmlns="" id="{D1A9F1F7-3547-D919-8900-7BB21E837CF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B80A5F5B-3530-AA56-EC12-617BC4B7D8E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Test and Training Range,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BAAB1D89-B812-5ABA-332C-85672FE35DE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SRNTGT025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01.259 E 034 59.877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DOI:2011-JUL-04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390CFC4E-BE8D-7EAA-1498-852E8F6D819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AD8EC6BD-559C-98BE-97BF-69E70B6949F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146D555E-0F04-FFD3-30EC-F9442B6829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xmlns="" id="{332B3DF7-18FB-9CD6-5BCA-B99922292232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[X]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F55C1634-AB21-53F2-A4D2-456ADB96E8E9}"/>
              </a:ext>
            </a:extLst>
          </p:cNvPr>
          <p:cNvGrpSpPr/>
          <p:nvPr/>
        </p:nvGrpSpPr>
        <p:grpSpPr>
          <a:xfrm rot="2007689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xmlns="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erial view of a land&#10;&#10;Description automatically generated">
            <a:extLst>
              <a:ext uri="{FF2B5EF4-FFF2-40B4-BE49-F238E27FC236}">
                <a16:creationId xmlns:a16="http://schemas.microsoft.com/office/drawing/2014/main" xmlns="" id="{F7293812-C827-5CE3-3865-F060ACA01A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harpenSoften amount="19000"/>
                    </a14:imgEffect>
                    <a14:imgEffect>
                      <a14:colorTemperature colorTemp="5666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0180" t="4800" r="23432" b="4082"/>
          <a:stretch/>
        </p:blipFill>
        <p:spPr>
          <a:xfrm>
            <a:off x="0" y="1937312"/>
            <a:ext cx="15119350" cy="8754501"/>
          </a:xfrm>
          <a:prstGeom prst="rect">
            <a:avLst/>
          </a:prstGeom>
        </p:spPr>
      </p:pic>
      <p:sp>
        <p:nvSpPr>
          <p:cNvPr id="9" name="Google Shape;67;p14">
            <a:extLst>
              <a:ext uri="{FF2B5EF4-FFF2-40B4-BE49-F238E27FC236}">
                <a16:creationId xmlns:a16="http://schemas.microsoft.com/office/drawing/2014/main" xmlns="" id="{2383979B-7C44-292F-EB3E-7EC226347C3D}"/>
              </a:ext>
            </a:extLst>
          </p:cNvPr>
          <p:cNvSpPr txBox="1"/>
          <p:nvPr/>
        </p:nvSpPr>
        <p:spPr>
          <a:xfrm>
            <a:off x="1266093" y="3854626"/>
            <a:ext cx="1869900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/>
              <a:t>Air </a:t>
            </a:r>
            <a:r>
              <a:rPr lang="en-GB" sz="1400" b="1" dirty="0" err="1"/>
              <a:t>Defense</a:t>
            </a:r>
            <a:r>
              <a:rPr lang="en-GB" sz="1400" b="1" dirty="0"/>
              <a:t> Test and Training Range</a:t>
            </a:r>
            <a:r>
              <a:rPr lang="en-GB" b="1" dirty="0">
                <a:solidFill>
                  <a:schemeClr val="dk1"/>
                </a:solidFill>
              </a:rPr>
              <a:t/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SRNTGT025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AC654BA9-C562-1EA2-B6BD-32C5F2B548CA}"/>
              </a:ext>
            </a:extLst>
          </p:cNvPr>
          <p:cNvCxnSpPr>
            <a:cxnSpLocks/>
            <a:stCxn id="9" idx="3"/>
            <a:endCxn id="25" idx="2"/>
          </p:cNvCxnSpPr>
          <p:nvPr/>
        </p:nvCxnSpPr>
        <p:spPr>
          <a:xfrm>
            <a:off x="3135993" y="4301666"/>
            <a:ext cx="1576684" cy="150829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xmlns="" id="{F9A1DCB8-FEEC-6783-8E1D-2B6BF20C1214}"/>
              </a:ext>
            </a:extLst>
          </p:cNvPr>
          <p:cNvGrpSpPr/>
          <p:nvPr/>
        </p:nvGrpSpPr>
        <p:grpSpPr>
          <a:xfrm rot="2051449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B9739759-F3A8-FFBD-F751-2A22B8876552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Google Shape;66;p14">
              <a:extLst>
                <a:ext uri="{FF2B5EF4-FFF2-40B4-BE49-F238E27FC236}">
                  <a16:creationId xmlns:a16="http://schemas.microsoft.com/office/drawing/2014/main" xmlns="" id="{C4137D26-505B-EC25-2EC6-50F147CCF725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197EB674-774C-FBFE-80CF-B43A7D4C2728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BC74E41B-E8C5-5D8F-FD57-96FD534BBF44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BD955A37-BD7A-81C8-9774-1A98E4A9DC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017E806B-3001-ED12-C031-821FFBD6E55D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2A576B0B-8EC0-DC9D-2594-7A31C3979C69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56DBAFA4-3AA7-FF2D-6485-6E8B9226C7BE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32AC559F-7D39-20DA-B41D-2E962F449ABA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xmlns="" id="{C6E9F242-1547-037C-D6E5-EB23308E246E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xmlns="" id="{28C4E95D-C0E4-1018-90E6-7F8BF29A0E4F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id="{F6B6FFDE-A7E5-A87A-45DC-3A4B566DA33E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292D0492-875B-48D9-10A1-C44CD65D2B59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Test and Training Range,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6CC6C2F0-B221-FC1C-8F38-16C358443A53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SRNTGT025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01.259 E 034 59.877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DOI:2011-JUL-04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6B392DD3-7804-8F36-D2AC-2AE4DA4F1FB6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A4450BBF-AF62-39BF-D26B-1B3B415BE92C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3" name="Picture 12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0C5C26AF-69A6-450E-D2B6-47F66A9DCB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4" name="Rektangel 11">
              <a:extLst>
                <a:ext uri="{FF2B5EF4-FFF2-40B4-BE49-F238E27FC236}">
                  <a16:creationId xmlns:a16="http://schemas.microsoft.com/office/drawing/2014/main" xmlns="" id="{F827EFC3-F0DF-5C9F-A954-7A4A970CFA54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8605D078-BD50-7647-517B-D1B0DF914608}"/>
              </a:ext>
            </a:extLst>
          </p:cNvPr>
          <p:cNvSpPr/>
          <p:nvPr/>
        </p:nvSpPr>
        <p:spPr>
          <a:xfrm>
            <a:off x="4656406" y="5627077"/>
            <a:ext cx="2855742" cy="661181"/>
          </a:xfrm>
          <a:custGeom>
            <a:avLst/>
            <a:gdLst>
              <a:gd name="connsiteX0" fmla="*/ 2855742 w 2855742"/>
              <a:gd name="connsiteY0" fmla="*/ 506437 h 661181"/>
              <a:gd name="connsiteX1" fmla="*/ 0 w 2855742"/>
              <a:gd name="connsiteY1" fmla="*/ 661181 h 661181"/>
              <a:gd name="connsiteX2" fmla="*/ 56271 w 2855742"/>
              <a:gd name="connsiteY2" fmla="*/ 182880 h 661181"/>
              <a:gd name="connsiteX3" fmla="*/ 2686929 w 2855742"/>
              <a:gd name="connsiteY3" fmla="*/ 0 h 661181"/>
              <a:gd name="connsiteX4" fmla="*/ 2855742 w 2855742"/>
              <a:gd name="connsiteY4" fmla="*/ 506437 h 661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5742" h="661181">
                <a:moveTo>
                  <a:pt x="2855742" y="506437"/>
                </a:moveTo>
                <a:lnTo>
                  <a:pt x="0" y="661181"/>
                </a:lnTo>
                <a:lnTo>
                  <a:pt x="56271" y="182880"/>
                </a:lnTo>
                <a:lnTo>
                  <a:pt x="2686929" y="0"/>
                </a:lnTo>
                <a:lnTo>
                  <a:pt x="2855742" y="506437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C22C7176-4057-64AE-647B-3D61F80246BE}"/>
              </a:ext>
            </a:extLst>
          </p:cNvPr>
          <p:cNvSpPr/>
          <p:nvPr/>
        </p:nvSpPr>
        <p:spPr>
          <a:xfrm>
            <a:off x="6991643" y="6879102"/>
            <a:ext cx="422031" cy="281353"/>
          </a:xfrm>
          <a:custGeom>
            <a:avLst/>
            <a:gdLst>
              <a:gd name="connsiteX0" fmla="*/ 126609 w 422031"/>
              <a:gd name="connsiteY0" fmla="*/ 28135 h 281353"/>
              <a:gd name="connsiteX1" fmla="*/ 0 w 422031"/>
              <a:gd name="connsiteY1" fmla="*/ 253218 h 281353"/>
              <a:gd name="connsiteX2" fmla="*/ 295422 w 422031"/>
              <a:gd name="connsiteY2" fmla="*/ 281353 h 281353"/>
              <a:gd name="connsiteX3" fmla="*/ 422031 w 422031"/>
              <a:gd name="connsiteY3" fmla="*/ 0 h 281353"/>
              <a:gd name="connsiteX4" fmla="*/ 126609 w 422031"/>
              <a:gd name="connsiteY4" fmla="*/ 28135 h 281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2031" h="281353">
                <a:moveTo>
                  <a:pt x="126609" y="28135"/>
                </a:moveTo>
                <a:lnTo>
                  <a:pt x="0" y="253218"/>
                </a:lnTo>
                <a:lnTo>
                  <a:pt x="295422" y="281353"/>
                </a:lnTo>
                <a:lnTo>
                  <a:pt x="422031" y="0"/>
                </a:lnTo>
                <a:lnTo>
                  <a:pt x="126609" y="28135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Google Shape;67;p14">
            <a:extLst>
              <a:ext uri="{FF2B5EF4-FFF2-40B4-BE49-F238E27FC236}">
                <a16:creationId xmlns:a16="http://schemas.microsoft.com/office/drawing/2014/main" xmlns="" id="{75B64106-AB29-E9FC-951E-BCFACD21CEDB}"/>
              </a:ext>
            </a:extLst>
          </p:cNvPr>
          <p:cNvSpPr txBox="1"/>
          <p:nvPr/>
        </p:nvSpPr>
        <p:spPr>
          <a:xfrm>
            <a:off x="4003712" y="7627815"/>
            <a:ext cx="2046849" cy="546496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/>
              <a:t>Air </a:t>
            </a:r>
            <a:r>
              <a:rPr lang="en-GB" sz="1400" b="1" dirty="0" err="1"/>
              <a:t>Defense</a:t>
            </a:r>
            <a:r>
              <a:rPr lang="en-GB" sz="1400" b="1" dirty="0"/>
              <a:t> Academy</a:t>
            </a:r>
            <a:r>
              <a:rPr lang="en-GB" b="1" dirty="0">
                <a:solidFill>
                  <a:schemeClr val="dk1"/>
                </a:solidFill>
              </a:rPr>
              <a:t/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SRNTGT026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xmlns="" id="{80192A2D-FA6F-A3B3-918D-904581446EE5}"/>
              </a:ext>
            </a:extLst>
          </p:cNvPr>
          <p:cNvCxnSpPr>
            <a:cxnSpLocks/>
            <a:stCxn id="30" idx="3"/>
            <a:endCxn id="29" idx="1"/>
          </p:cNvCxnSpPr>
          <p:nvPr/>
        </p:nvCxnSpPr>
        <p:spPr>
          <a:xfrm flipV="1">
            <a:off x="6050561" y="7132320"/>
            <a:ext cx="941082" cy="7687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xmlns="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An aerial view of a forest&#10;&#10;Description automatically generated">
            <a:extLst>
              <a:ext uri="{FF2B5EF4-FFF2-40B4-BE49-F238E27FC236}">
                <a16:creationId xmlns:a16="http://schemas.microsoft.com/office/drawing/2014/main" xmlns="" id="{0F1CB034-586B-1512-D3D3-24E25E29C6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harpenSoften amount="13000"/>
                    </a14:imgEffect>
                    <a14:imgEffect>
                      <a14:saturation sat="0"/>
                    </a14:imgEffect>
                    <a14:imgEffect>
                      <a14:brightnessContrast bright="-5000"/>
                    </a14:imgEffect>
                  </a14:imgLayer>
                </a14:imgProps>
              </a:ext>
            </a:extLst>
          </a:blip>
          <a:srcRect l="17721" t="9545" r="19205" b="3944"/>
          <a:stretch/>
        </p:blipFill>
        <p:spPr>
          <a:xfrm>
            <a:off x="0" y="1921523"/>
            <a:ext cx="15119350" cy="8748595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C4053AFC-A9B4-46C6-6943-4DDD4EF571B9}"/>
              </a:ext>
            </a:extLst>
          </p:cNvPr>
          <p:cNvCxnSpPr>
            <a:cxnSpLocks/>
          </p:cNvCxnSpPr>
          <p:nvPr/>
        </p:nvCxnSpPr>
        <p:spPr>
          <a:xfrm flipH="1">
            <a:off x="11135330" y="4634851"/>
            <a:ext cx="79471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xmlns="" id="{95B3929A-F218-142F-1BD3-B1A120039F0C}"/>
              </a:ext>
            </a:extLst>
          </p:cNvPr>
          <p:cNvGrpSpPr/>
          <p:nvPr/>
        </p:nvGrpSpPr>
        <p:grpSpPr>
          <a:xfrm rot="2007689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xmlns="" id="{A648BC7F-D9CC-8A06-59BD-D8BE9EB14DBB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Google Shape;66;p14">
              <a:extLst>
                <a:ext uri="{FF2B5EF4-FFF2-40B4-BE49-F238E27FC236}">
                  <a16:creationId xmlns:a16="http://schemas.microsoft.com/office/drawing/2014/main" xmlns="" id="{C917FE43-D0EA-90A6-26A3-787BE438DCEC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43" name="Google Shape;171;p20">
            <a:extLst>
              <a:ext uri="{FF2B5EF4-FFF2-40B4-BE49-F238E27FC236}">
                <a16:creationId xmlns:a16="http://schemas.microsoft.com/office/drawing/2014/main" xmlns="" id="{80871BBB-1811-5BBD-94D0-0FF4D127896E}"/>
              </a:ext>
            </a:extLst>
          </p:cNvPr>
          <p:cNvSpPr txBox="1"/>
          <p:nvPr/>
        </p:nvSpPr>
        <p:spPr>
          <a:xfrm>
            <a:off x="407858" y="9465214"/>
            <a:ext cx="2540100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SRNTGT026-A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COMMAND BUNKER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03.014 E 039 30.871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51 FT</a:t>
            </a:r>
            <a:endParaRPr sz="1000" b="1" dirty="0"/>
          </a:p>
        </p:txBody>
      </p:sp>
      <p:sp>
        <p:nvSpPr>
          <p:cNvPr id="10" name="Google Shape;171;p20">
            <a:extLst>
              <a:ext uri="{FF2B5EF4-FFF2-40B4-BE49-F238E27FC236}">
                <a16:creationId xmlns:a16="http://schemas.microsoft.com/office/drawing/2014/main" xmlns="" id="{4C18B019-37F3-312C-CD1B-5B560DAD9240}"/>
              </a:ext>
            </a:extLst>
          </p:cNvPr>
          <p:cNvSpPr txBox="1"/>
          <p:nvPr/>
        </p:nvSpPr>
        <p:spPr>
          <a:xfrm>
            <a:off x="11930043" y="4459387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A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E718CF07-43BD-4159-ED3B-3944D428906F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B0BAD336-8AC0-CE78-930C-D92C7D0C7D92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6" name="Picture 3">
              <a:extLst>
                <a:ext uri="{FF2B5EF4-FFF2-40B4-BE49-F238E27FC236}">
                  <a16:creationId xmlns:a16="http://schemas.microsoft.com/office/drawing/2014/main" xmlns="" id="{327EB25C-0EF6-D753-A9CF-C79D78C03C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xmlns="" id="{1EA1C461-A894-FC59-CBBB-9055B4FC480F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xmlns="" id="{F316C605-1526-52C5-643C-143DC1017354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xmlns="" id="{ED5B7547-DD53-8847-01FC-93E78F5C205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xmlns="" id="{6793018F-5CED-2C8F-CCDA-6B0001027F58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xmlns="" id="{77663724-50BE-0D6A-D2F5-6695EE376DA7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xmlns="" id="{029DCBE0-FB9E-1E15-63F2-EE47D05AC82D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xmlns="" id="{21CB6611-F39E-869A-5E2A-BF707778C2FD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40D31FA3-B35C-DFE8-7640-E262F4F52F18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Test and Training Range, SRN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32CF6023-AE9F-D5C0-498C-5894D8AD7761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SRNTGT025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01.259 E 034 59.877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DOI:2011-JUL-04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33FE7D6A-4102-9F0B-FD3D-456315FA5B4A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31CE386C-C632-9F98-5FE8-10ABD562E76D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20" name="Picture 1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CAEAADAF-F8BD-260C-FD8B-8E52263588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2" name="Rektangel 11">
              <a:extLst>
                <a:ext uri="{FF2B5EF4-FFF2-40B4-BE49-F238E27FC236}">
                  <a16:creationId xmlns:a16="http://schemas.microsoft.com/office/drawing/2014/main" xmlns="" id="{2FD5257F-0920-0302-A52E-C65AA19CEFEC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Freeform: Shape 35">
            <a:extLst>
              <a:ext uri="{FF2B5EF4-FFF2-40B4-BE49-F238E27FC236}">
                <a16:creationId xmlns:a16="http://schemas.microsoft.com/office/drawing/2014/main" xmlns="" id="{A4BE1873-CEE3-7C85-5050-A1AEC6DF6164}"/>
              </a:ext>
            </a:extLst>
          </p:cNvPr>
          <p:cNvSpPr/>
          <p:nvPr/>
        </p:nvSpPr>
        <p:spPr>
          <a:xfrm>
            <a:off x="3277772" y="2968283"/>
            <a:ext cx="10494499" cy="5289452"/>
          </a:xfrm>
          <a:custGeom>
            <a:avLst/>
            <a:gdLst>
              <a:gd name="connsiteX0" fmla="*/ 0 w 10494499"/>
              <a:gd name="connsiteY0" fmla="*/ 506437 h 5289452"/>
              <a:gd name="connsiteX1" fmla="*/ 9200271 w 10494499"/>
              <a:gd name="connsiteY1" fmla="*/ 0 h 5289452"/>
              <a:gd name="connsiteX2" fmla="*/ 10494499 w 10494499"/>
              <a:gd name="connsiteY2" fmla="*/ 5261317 h 5289452"/>
              <a:gd name="connsiteX3" fmla="*/ 379828 w 10494499"/>
              <a:gd name="connsiteY3" fmla="*/ 5289452 h 5289452"/>
              <a:gd name="connsiteX4" fmla="*/ 0 w 10494499"/>
              <a:gd name="connsiteY4" fmla="*/ 506437 h 5289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94499" h="5289452">
                <a:moveTo>
                  <a:pt x="0" y="506437"/>
                </a:moveTo>
                <a:lnTo>
                  <a:pt x="9200271" y="0"/>
                </a:lnTo>
                <a:lnTo>
                  <a:pt x="10494499" y="5261317"/>
                </a:lnTo>
                <a:lnTo>
                  <a:pt x="379828" y="5289452"/>
                </a:lnTo>
                <a:lnTo>
                  <a:pt x="0" y="506437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xmlns="" val="2815343618"/>
              </p:ext>
            </p:extLst>
          </p:nvPr>
        </p:nvGraphicFramePr>
        <p:xfrm>
          <a:off x="-25" y="2586435"/>
          <a:ext cx="15119950" cy="7595106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b-NO" dirty="0"/>
                        <a:t>DPI 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HARDENED BUNKER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2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2000IBS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ANY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PENETRATION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80˚ - 90˚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B47079A9-D292-BAD1-7E75-1CC52D9F435E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DBE3E683-21AA-07F1-EBF2-EC1FEC710793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E17C9299-8F41-FD5C-C580-1F7110D5E4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1E22CD92-CD77-20BF-4A91-603D072ED4EB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9BC098D3-8ABB-A5CC-30F5-F91D069D198E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D47C42CD-95BB-E57D-FDD2-2CDC8C6DBE48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87E92C51-AB60-6C07-5913-6B41DC8CB350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55AF56DD-9A32-7728-CC60-78A14C10C5C3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C6A1CCA7-475D-D4CA-0F3E-DC49C5C483A8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D9B11A60-AD7F-3788-D466-DFC79727A763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DEF5D2E8-8977-D353-9F40-2993684116D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Test and Training Range,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26D12CCA-9BFE-DB22-2BC9-79556A723581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SRNTGT025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01.259 E 034 59.877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DOI:2011-JUL-04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3E7A0CCC-28A3-4160-07BB-CBE66E696A0C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ED92AFDF-1E6C-9700-1C30-7730BC81450A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5CA32C91-CDD4-ABD6-B309-361023E9F3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52AA7047-DE22-98A5-E1BB-FF464F473F3C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An aerial view of a forest&#10;&#10;Description automatically generated">
            <a:extLst>
              <a:ext uri="{FF2B5EF4-FFF2-40B4-BE49-F238E27FC236}">
                <a16:creationId xmlns:a16="http://schemas.microsoft.com/office/drawing/2014/main" xmlns="" id="{3B4C4882-757D-B6DC-DF13-BFFCF5EF58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harpenSoften amount="13000"/>
                    </a14:imgEffect>
                    <a14:imgEffect>
                      <a14:saturation sat="0"/>
                    </a14:imgEffect>
                    <a14:imgEffect>
                      <a14:brightnessContrast bright="-5000"/>
                    </a14:imgEffect>
                  </a14:imgLayer>
                </a14:imgProps>
              </a:ext>
            </a:extLst>
          </a:blip>
          <a:srcRect l="17721" t="9545" r="19205" b="3944"/>
          <a:stretch/>
        </p:blipFill>
        <p:spPr>
          <a:xfrm>
            <a:off x="0" y="1921523"/>
            <a:ext cx="15119350" cy="8748595"/>
          </a:xfrm>
          <a:prstGeom prst="rect">
            <a:avLst/>
          </a:prstGeom>
        </p:spPr>
      </p:pic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xmlns="" id="{C11E2DFD-7C62-B306-BBF7-3715DC11D163}"/>
              </a:ext>
            </a:extLst>
          </p:cNvPr>
          <p:cNvCxnSpPr>
            <a:cxnSpLocks/>
          </p:cNvCxnSpPr>
          <p:nvPr/>
        </p:nvCxnSpPr>
        <p:spPr>
          <a:xfrm flipH="1">
            <a:off x="11135330" y="4634851"/>
            <a:ext cx="79471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xmlns="" id="{D6A54A78-6B04-EB73-F456-6A121FD41575}"/>
              </a:ext>
            </a:extLst>
          </p:cNvPr>
          <p:cNvGrpSpPr/>
          <p:nvPr/>
        </p:nvGrpSpPr>
        <p:grpSpPr>
          <a:xfrm rot="2007689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50217B5E-BBD9-CC95-C10F-B350C2538E63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Google Shape;66;p14">
              <a:extLst>
                <a:ext uri="{FF2B5EF4-FFF2-40B4-BE49-F238E27FC236}">
                  <a16:creationId xmlns:a16="http://schemas.microsoft.com/office/drawing/2014/main" xmlns="" id="{87BB69D6-78D4-F045-B8AF-A4CAE336477C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48" name="Google Shape;171;p20">
            <a:extLst>
              <a:ext uri="{FF2B5EF4-FFF2-40B4-BE49-F238E27FC236}">
                <a16:creationId xmlns:a16="http://schemas.microsoft.com/office/drawing/2014/main" xmlns="" id="{2DCDD5B6-3779-D219-9582-644CCBC946B4}"/>
              </a:ext>
            </a:extLst>
          </p:cNvPr>
          <p:cNvSpPr txBox="1"/>
          <p:nvPr/>
        </p:nvSpPr>
        <p:spPr>
          <a:xfrm>
            <a:off x="11930043" y="4459387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A</a:t>
            </a: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xmlns="" id="{F4DA454D-29F3-08CA-C3B0-CE91F5E3C0C6}"/>
              </a:ext>
            </a:extLst>
          </p:cNvPr>
          <p:cNvSpPr/>
          <p:nvPr/>
        </p:nvSpPr>
        <p:spPr>
          <a:xfrm>
            <a:off x="3277772" y="2968283"/>
            <a:ext cx="10494499" cy="5289452"/>
          </a:xfrm>
          <a:custGeom>
            <a:avLst/>
            <a:gdLst>
              <a:gd name="connsiteX0" fmla="*/ 0 w 10494499"/>
              <a:gd name="connsiteY0" fmla="*/ 506437 h 5289452"/>
              <a:gd name="connsiteX1" fmla="*/ 9200271 w 10494499"/>
              <a:gd name="connsiteY1" fmla="*/ 0 h 5289452"/>
              <a:gd name="connsiteX2" fmla="*/ 10494499 w 10494499"/>
              <a:gd name="connsiteY2" fmla="*/ 5261317 h 5289452"/>
              <a:gd name="connsiteX3" fmla="*/ 379828 w 10494499"/>
              <a:gd name="connsiteY3" fmla="*/ 5289452 h 5289452"/>
              <a:gd name="connsiteX4" fmla="*/ 0 w 10494499"/>
              <a:gd name="connsiteY4" fmla="*/ 506437 h 5289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94499" h="5289452">
                <a:moveTo>
                  <a:pt x="0" y="506437"/>
                </a:moveTo>
                <a:lnTo>
                  <a:pt x="9200271" y="0"/>
                </a:lnTo>
                <a:lnTo>
                  <a:pt x="10494499" y="5261317"/>
                </a:lnTo>
                <a:lnTo>
                  <a:pt x="379828" y="5289452"/>
                </a:lnTo>
                <a:lnTo>
                  <a:pt x="0" y="506437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99" name="Google Shape;199;p22"/>
          <p:cNvGrpSpPr/>
          <p:nvPr/>
        </p:nvGrpSpPr>
        <p:grpSpPr>
          <a:xfrm>
            <a:off x="9761091" y="2776477"/>
            <a:ext cx="3204199" cy="3236923"/>
            <a:chOff x="4218908" y="4082695"/>
            <a:chExt cx="3204199" cy="3236923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6366814" y="4082695"/>
              <a:ext cx="1056293" cy="331944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800 FT</a:t>
              </a:r>
              <a:endParaRPr sz="1000" b="1" dirty="0"/>
            </a:p>
          </p:txBody>
        </p:sp>
        <p:grpSp>
          <p:nvGrpSpPr>
            <p:cNvPr id="201" name="Google Shape;201;p22"/>
            <p:cNvGrpSpPr/>
            <p:nvPr/>
          </p:nvGrpSpPr>
          <p:grpSpPr>
            <a:xfrm>
              <a:off x="4218908" y="4414639"/>
              <a:ext cx="2720989" cy="2904979"/>
              <a:chOff x="4218908" y="4414639"/>
              <a:chExt cx="2720989" cy="2904979"/>
            </a:xfrm>
          </p:grpSpPr>
          <p:sp>
            <p:nvSpPr>
              <p:cNvPr id="202" name="Google Shape;202;p22"/>
              <p:cNvSpPr/>
              <p:nvPr/>
            </p:nvSpPr>
            <p:spPr>
              <a:xfrm>
                <a:off x="4218908" y="4510324"/>
                <a:ext cx="2720989" cy="2809294"/>
              </a:xfrm>
              <a:prstGeom prst="ellipse">
                <a:avLst/>
              </a:prstGeom>
              <a:noFill/>
              <a:ln w="12700" cap="flat" cmpd="sng">
                <a:solidFill>
                  <a:schemeClr val="bg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203" name="Google Shape;203;p22"/>
              <p:cNvCxnSpPr>
                <a:cxnSpLocks/>
                <a:stCxn id="200" idx="2"/>
                <a:endCxn id="202" idx="7"/>
              </p:cNvCxnSpPr>
              <p:nvPr/>
            </p:nvCxnSpPr>
            <p:spPr>
              <a:xfrm flipH="1">
                <a:off x="6541417" y="4414639"/>
                <a:ext cx="353544" cy="507097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CDE1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50059738-BEE6-5B2B-CF2F-A817F54D502B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01DA73EE-F7B0-C764-FB36-D1F00C1F75EC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7D3A4939-9CE8-81A9-3926-73C66F9096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23C42822-234C-C71D-E428-04F096E22E79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DD5E5F32-DA18-3F6B-F1DD-4D29EE2565E6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133AD87E-9454-4389-D1FB-9ACCC137A79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43852173-4022-C29A-4C55-0DDFE90887B4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E2069A3C-614B-8B1A-1678-8910F9BDA3CC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B600FAFA-1A16-D16A-2255-B51BD8BC03AE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88F54D1D-7646-3D57-4980-3D0747C6730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DB2547F2-788C-92A8-5293-355927E43C90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Test and Training Range,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566B6005-EED4-1841-4CB1-B0F6897B999E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SRNTGT025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01.259 E 034 59.877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DOI:2011-JUL-04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6EFB07ED-7F2A-C4A2-5331-DD652051E3D1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69D007CD-EB49-D054-51E2-A83C72A5D603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2F977CB2-F1B6-CF15-7C62-118E69542E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F7F7F6C2-DFBF-5745-1830-89515EEBC6FD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xmlns="" val="432176281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N/A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N/A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0A5018D3-80C4-549C-1DF4-36D0B1D1988D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F2D10D45-89E2-F788-8713-4C8F44410F2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F5833797-44F9-6A16-1EF5-A2BE39AEEF4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69D0D14D-36A8-EDBE-EA85-4BBEBE5EB450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950755EB-D457-BE17-DA34-EED755ED4AB0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71485A3C-0C4F-B6D8-C590-EC9560C176DA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BD27AFDF-9592-3F7D-BCC2-0ACD0A0A8E8D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A819136D-016B-A59E-B54D-7CCDFB799365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03299630-BE1D-37A7-6317-9BEA9EF74AF1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95774ED1-340A-031A-8676-2696CA104FA3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51D7EC04-3DFB-97D0-841A-05726F1BE876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Test and Training Range,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43C01669-F567-1AB0-F9EA-FC2E5816C9DF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SRNTGT025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01.259 E 034 59.877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DOI:2011-JUL-04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1E9FA2F4-391A-FA28-E609-753F47EFFE2D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B661C045-F566-C231-8898-135988E34CF6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F9A18D5E-6B60-7C09-96C3-153F404ABF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6D5721BA-ACBD-246B-2C56-7613E2708BBE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A2A8CA86-03F9-205A-4E3F-90AF905F24E4}"/>
              </a:ext>
            </a:extLst>
          </p:cNvPr>
          <p:cNvGrpSpPr/>
          <p:nvPr/>
        </p:nvGrpSpPr>
        <p:grpSpPr>
          <a:xfrm rot="21313752">
            <a:off x="361612" y="2271673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:a16="http://schemas.microsoft.com/office/drawing/2014/main" xmlns="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4F0DB306-E0F0-FBA6-4E1A-567ABACCEAA0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2372D00F-4F19-4D10-F0B5-E0CA15C79B8A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714A0761-4C1D-6ED3-4A49-2DDF0B3714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17FB882-F2ED-77D1-19C2-A9EFFF7A8D73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B9897FF4-09B9-49D7-E9CB-1A2E83EAC517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4A182814-2EEC-EFC3-7287-EE89DA5D6336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499F6B92-B5CA-212B-4813-A098E24AB8DD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C6E045F9-CD17-8DF5-4AD3-EFB78F5F1DD6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3174A951-B408-720D-5A9E-1EE3F728CF7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6A3415F1-2C71-8CAE-D059-B5F708F02CD7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57A946A0-8B75-F55D-A238-28B3F3CA3FCD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Test and Training Range,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5DAB54B0-DBB9-6326-ACEB-542B572919C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SRNTGT025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01.259 E 034 59.877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DOI:2011-JUL-04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AB306666-7B8A-A6E7-3DA4-12DE4EC753A1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2B678B14-AA7F-367B-063A-81E77A05AF27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CDC10557-1D37-E74E-411B-35F9B47321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0B175D96-E66F-17E3-2531-B32F00D43260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1" name="Picture 40" descr="An aerial view of a forest&#10;&#10;Description automatically generated">
            <a:extLst>
              <a:ext uri="{FF2B5EF4-FFF2-40B4-BE49-F238E27FC236}">
                <a16:creationId xmlns:a16="http://schemas.microsoft.com/office/drawing/2014/main" xmlns="" id="{ED090B03-64E7-D22A-8638-26FD7B913F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 xmlns="">
                  <a14:imgLayer r:embed="rId6">
                    <a14:imgEffect>
                      <a14:sharpenSoften amount="13000"/>
                    </a14:imgEffect>
                    <a14:imgEffect>
                      <a14:saturation sat="0"/>
                    </a14:imgEffect>
                    <a14:imgEffect>
                      <a14:brightnessContrast bright="-5000"/>
                    </a14:imgEffect>
                  </a14:imgLayer>
                </a14:imgProps>
              </a:ext>
            </a:extLst>
          </a:blip>
          <a:srcRect l="53679" t="22790" r="25925" b="49201"/>
          <a:stretch/>
        </p:blipFill>
        <p:spPr>
          <a:xfrm>
            <a:off x="7940350" y="1921524"/>
            <a:ext cx="7179000" cy="4159102"/>
          </a:xfrm>
          <a:prstGeom prst="rect">
            <a:avLst/>
          </a:prstGeom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xmlns="" id="{6180C13C-CD77-281D-62F9-98B55A8A9996}"/>
              </a:ext>
            </a:extLst>
          </p:cNvPr>
          <p:cNvCxnSpPr>
            <a:cxnSpLocks/>
          </p:cNvCxnSpPr>
          <p:nvPr/>
        </p:nvCxnSpPr>
        <p:spPr>
          <a:xfrm flipH="1">
            <a:off x="11810889" y="3972663"/>
            <a:ext cx="79471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Google Shape;171;p20">
            <a:extLst>
              <a:ext uri="{FF2B5EF4-FFF2-40B4-BE49-F238E27FC236}">
                <a16:creationId xmlns:a16="http://schemas.microsoft.com/office/drawing/2014/main" xmlns="" id="{0BC115A8-3DD2-F63A-413A-E5C194583ACC}"/>
              </a:ext>
            </a:extLst>
          </p:cNvPr>
          <p:cNvSpPr txBox="1"/>
          <p:nvPr/>
        </p:nvSpPr>
        <p:spPr>
          <a:xfrm>
            <a:off x="12605602" y="3797199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 dirty="0"/>
                        <a:t>DPI</a:t>
                      </a: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786</Words>
  <Application>Microsoft Office PowerPoint</Application>
  <PresentationFormat>Egendefinert</PresentationFormat>
  <Paragraphs>178</Paragraphs>
  <Slides>9</Slides>
  <Notes>9</Notes>
  <HiddenSlides>0</HiddenSlides>
  <MMClips>0</MMClips>
  <ScaleCrop>false</ScaleCrop>
  <HeadingPairs>
    <vt:vector size="6" baseType="variant">
      <vt:variant>
        <vt:lpstr>Brukte skrifter</vt:lpstr>
      </vt:variant>
      <vt:variant>
        <vt:i4>1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SRNTGT025  Lovozero Air Defense Test and Training Range, SRN</vt:lpstr>
      <vt:lpstr>Lysbilde 2</vt:lpstr>
      <vt:lpstr>Lysbilde 3</vt:lpstr>
      <vt:lpstr>Lysbilde 4</vt:lpstr>
      <vt:lpstr>Lysbilde 5</vt:lpstr>
      <vt:lpstr>Lysbilde 6</vt:lpstr>
      <vt:lpstr>Lysbilde 7</vt:lpstr>
      <vt:lpstr>Lysbilde 8</vt:lpstr>
      <vt:lpstr>Lysbilde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SRNTGT025 Lovozero Air Defense Test and Training Range</dc:title>
  <dc:subject>SRNTGT025 Lovozero Air Defense Test and Training Range</dc:subject>
  <dc:creator>132nd Virtual Wing;VIS</dc:creator>
  <cp:lastModifiedBy>Frode Nakken</cp:lastModifiedBy>
  <cp:revision>11</cp:revision>
  <dcterms:modified xsi:type="dcterms:W3CDTF">2025-02-27T19:11:24Z</dcterms:modified>
</cp:coreProperties>
</file>